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4" r:id="rId2"/>
  </p:sldMasterIdLst>
  <p:notesMasterIdLst>
    <p:notesMasterId r:id="rId26"/>
  </p:notesMasterIdLst>
  <p:handoutMasterIdLst>
    <p:handoutMasterId r:id="rId27"/>
  </p:handoutMasterIdLst>
  <p:sldIdLst>
    <p:sldId id="269" r:id="rId3"/>
    <p:sldId id="280" r:id="rId4"/>
    <p:sldId id="281" r:id="rId5"/>
    <p:sldId id="282" r:id="rId6"/>
    <p:sldId id="283" r:id="rId7"/>
    <p:sldId id="297" r:id="rId8"/>
    <p:sldId id="288" r:id="rId9"/>
    <p:sldId id="301" r:id="rId10"/>
    <p:sldId id="299" r:id="rId11"/>
    <p:sldId id="298" r:id="rId12"/>
    <p:sldId id="302" r:id="rId13"/>
    <p:sldId id="293" r:id="rId14"/>
    <p:sldId id="300" r:id="rId15"/>
    <p:sldId id="295" r:id="rId16"/>
    <p:sldId id="294" r:id="rId17"/>
    <p:sldId id="296" r:id="rId18"/>
    <p:sldId id="303" r:id="rId19"/>
    <p:sldId id="284" r:id="rId20"/>
    <p:sldId id="285" r:id="rId21"/>
    <p:sldId id="289" r:id="rId22"/>
    <p:sldId id="290" r:id="rId23"/>
    <p:sldId id="291" r:id="rId24"/>
    <p:sldId id="274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77" autoAdjust="0"/>
    <p:restoredTop sz="94660"/>
  </p:normalViewPr>
  <p:slideViewPr>
    <p:cSldViewPr snapToGrid="0">
      <p:cViewPr>
        <p:scale>
          <a:sx n="74" d="100"/>
          <a:sy n="74" d="100"/>
        </p:scale>
        <p:origin x="1128" y="12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2025. 3. 18.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2025. 3. 18.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6038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1985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30" t="65598" b="9375"/>
          <a:stretch/>
        </p:blipFill>
        <p:spPr>
          <a:xfrm>
            <a:off x="0" y="6646331"/>
            <a:ext cx="1809148" cy="16086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60" b="12513"/>
          <a:stretch/>
        </p:blipFill>
        <p:spPr>
          <a:xfrm>
            <a:off x="10880202" y="6675969"/>
            <a:ext cx="1311798" cy="16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676048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2158084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3073925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993106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2158085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307068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999684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986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8623390" y="6412231"/>
            <a:ext cx="3568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86B743E8-9D27-4F69-87ED-4623B89CBF9F}" type="slidenum">
              <a:rPr lang="ko-KR" altLang="en-US" sz="2000" smtClean="0">
                <a:solidFill>
                  <a:schemeClr val="tx1"/>
                </a:solidFill>
                <a:latin typeface="+mn-lt"/>
              </a:rPr>
              <a:t>‹#›</a:t>
            </a:fld>
            <a:endParaRPr lang="ko-KR" altLang="en-US" sz="2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699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Optimizing AES-GCM </a:t>
            </a:r>
            <a:br>
              <a:rPr lang="en-US" altLang="ko-KR" dirty="0"/>
            </a:br>
            <a:r>
              <a:rPr lang="en-US" altLang="ko-KR" dirty="0"/>
              <a:t>on ARM Cortex-M4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https://</a:t>
            </a:r>
            <a:r>
              <a:rPr lang="en-US" altLang="ko-KR" dirty="0" err="1"/>
              <a:t>youtu.be</a:t>
            </a:r>
            <a:r>
              <a:rPr lang="en-US" altLang="ko-KR"/>
              <a:t>/I0fRG_hE2SA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208ECB-6E8C-E510-92C5-083F48A3D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/>
              <a:t> rd0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61AB10-3151-E8B9-E0AC-0B786C3F69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 b="1" dirty="0" err="1"/>
              <a:t>Fixslicing</a:t>
            </a:r>
            <a:r>
              <a:rPr kumimoji="1" lang="en-US" altLang="ko-KR" sz="2000" b="1" dirty="0"/>
              <a:t> AES</a:t>
            </a:r>
            <a:r>
              <a:rPr kumimoji="1" lang="ko-KR" altLang="en-US" sz="2000" b="1" dirty="0"/>
              <a:t>의 초기 과정</a:t>
            </a:r>
            <a:br>
              <a:rPr lang="en-US" altLang="ko-KR" sz="2000" i="1" dirty="0">
                <a:effectLst/>
                <a:latin typeface="Helvetica" pitchFamily="2" charset="0"/>
              </a:rPr>
            </a:br>
            <a:br>
              <a:rPr lang="en-US" altLang="ko-KR" sz="2000" i="1" dirty="0">
                <a:effectLst/>
                <a:latin typeface="Helvetica" pitchFamily="2" charset="0"/>
              </a:rPr>
            </a:br>
            <a:r>
              <a:rPr lang="en-US" altLang="ko-KR" sz="2000" i="1" dirty="0">
                <a:effectLst/>
                <a:latin typeface="Helvetica" pitchFamily="2" charset="0"/>
              </a:rPr>
              <a:t>Packing → </a:t>
            </a:r>
            <a:r>
              <a:rPr lang="en-US" altLang="ko-KR" sz="2000" i="1" dirty="0" err="1">
                <a:effectLst/>
                <a:latin typeface="Helvetica" pitchFamily="2" charset="0"/>
              </a:rPr>
              <a:t>AddRoundKey</a:t>
            </a:r>
            <a:r>
              <a:rPr lang="en-US" altLang="ko-KR" sz="2000" i="1" dirty="0">
                <a:effectLst/>
                <a:latin typeface="Helvetica" pitchFamily="2" charset="0"/>
              </a:rPr>
              <a:t> → </a:t>
            </a:r>
            <a:r>
              <a:rPr lang="en-US" altLang="ko-KR" sz="2000" i="1" dirty="0" err="1">
                <a:effectLst/>
                <a:latin typeface="Helvetica" pitchFamily="2" charset="0"/>
              </a:rPr>
              <a:t>SubBytes</a:t>
            </a:r>
            <a:endParaRPr lang="en-US" altLang="ko-KR" sz="2000" i="1" dirty="0">
              <a:effectLst/>
              <a:latin typeface="Helvetica" pitchFamily="2" charset="0"/>
            </a:endParaRPr>
          </a:p>
          <a:p>
            <a:pPr marL="0" indent="0">
              <a:buNone/>
            </a:pPr>
            <a:br>
              <a:rPr kumimoji="1" lang="en-US" altLang="ko-KR" sz="2000" b="1" dirty="0"/>
            </a:br>
            <a:r>
              <a:rPr kumimoji="1" lang="ko-KR" altLang="en-US" sz="2000" b="1" dirty="0"/>
              <a:t>접근 방법</a:t>
            </a:r>
            <a:endParaRPr kumimoji="1" lang="en-US" altLang="ko-KR" sz="2000" b="1" dirty="0"/>
          </a:p>
          <a:p>
            <a:r>
              <a:rPr kumimoji="1" lang="en-US" altLang="ko-KR" sz="2000" dirty="0"/>
              <a:t>(</a:t>
            </a:r>
            <a:r>
              <a:rPr kumimoji="1" lang="en-US" altLang="ko-KR" sz="2000" dirty="0" err="1"/>
              <a:t>i</a:t>
            </a:r>
            <a:r>
              <a:rPr kumimoji="1" lang="en-US" altLang="ko-KR" sz="2000" dirty="0"/>
              <a:t>) </a:t>
            </a:r>
            <a:r>
              <a:rPr kumimoji="1" lang="ko-KR" altLang="en-US" sz="2000" dirty="0"/>
              <a:t>패킹을 수행하고 </a:t>
            </a:r>
            <a:r>
              <a:rPr kumimoji="1" lang="ko-KR" altLang="en-US" sz="2000" dirty="0" err="1"/>
              <a:t>패킹된</a:t>
            </a:r>
            <a:r>
              <a:rPr kumimoji="1" lang="ko-KR" altLang="en-US" sz="2000" dirty="0"/>
              <a:t> 라운드 키와 </a:t>
            </a:r>
            <a:r>
              <a:rPr kumimoji="1" lang="en-US" altLang="ko-KR" sz="2000" dirty="0"/>
              <a:t>XOR</a:t>
            </a:r>
            <a:r>
              <a:rPr kumimoji="1" lang="ko-KR" altLang="en-US" sz="2000" dirty="0"/>
              <a:t>을 수행한 다음 결과 상태를 </a:t>
            </a:r>
            <a:r>
              <a:rPr kumimoji="1" lang="ko-KR" altLang="en-US" sz="2000" dirty="0" err="1"/>
              <a:t>캐싱하여</a:t>
            </a:r>
            <a:r>
              <a:rPr kumimoji="1" lang="ko-KR" altLang="en-US" sz="2000" dirty="0"/>
              <a:t> </a:t>
            </a:r>
            <a:r>
              <a:rPr kumimoji="1" lang="en-US" altLang="ko-KR" sz="2000" dirty="0" err="1"/>
              <a:t>Fixslicing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시퀀스를 유지</a:t>
            </a:r>
            <a:br>
              <a:rPr kumimoji="1" lang="en-US" altLang="ko-KR" sz="2000" dirty="0"/>
            </a:br>
            <a:br>
              <a:rPr kumimoji="1" lang="en-US" altLang="ko-KR" sz="2000" dirty="0"/>
            </a:br>
            <a:r>
              <a:rPr kumimoji="1" lang="en-US" altLang="ko-KR" sz="2000" dirty="0"/>
              <a:t>(ii) </a:t>
            </a:r>
            <a:r>
              <a:rPr kumimoji="1" lang="ko-KR" altLang="en-US" sz="2000" dirty="0" err="1"/>
              <a:t>패킹되지</a:t>
            </a:r>
            <a:r>
              <a:rPr kumimoji="1" lang="ko-KR" altLang="en-US" sz="2000" dirty="0"/>
              <a:t> 않은 라운드 키와 </a:t>
            </a:r>
            <a:r>
              <a:rPr kumimoji="1" lang="en-US" altLang="ko-KR" sz="2000" dirty="0"/>
              <a:t>XOR</a:t>
            </a:r>
            <a:r>
              <a:rPr kumimoji="1" lang="ko-KR" altLang="en-US" sz="2000" dirty="0"/>
              <a:t>을 수행한 다음 </a:t>
            </a:r>
            <a:r>
              <a:rPr kumimoji="1" lang="ko-KR" altLang="en-US" sz="2000" dirty="0" err="1"/>
              <a:t>캐싱</a:t>
            </a:r>
            <a:endParaRPr kumimoji="1" lang="en-US" altLang="ko-KR" sz="2000" dirty="0"/>
          </a:p>
          <a:p>
            <a:pPr marL="0" indent="0">
              <a:buNone/>
            </a:pPr>
            <a:br>
              <a:rPr lang="en-US" altLang="ko-KR" sz="2000" dirty="0"/>
            </a:br>
            <a:br>
              <a:rPr lang="en-US" altLang="ko-KR" sz="2000" dirty="0"/>
            </a:br>
            <a:r>
              <a:rPr lang="en-US" altLang="ko-KR" sz="2000" b="1" dirty="0" err="1"/>
              <a:t>Fixslicing</a:t>
            </a:r>
            <a:r>
              <a:rPr lang="en-US" altLang="ko-KR" sz="2000" b="1" dirty="0"/>
              <a:t> AES</a:t>
            </a:r>
            <a:r>
              <a:rPr lang="ko-KR" altLang="en-US" sz="2000" b="1" dirty="0"/>
              <a:t>의 방식과 충돌 </a:t>
            </a:r>
            <a:br>
              <a:rPr lang="en-US" altLang="ko-KR" sz="2000" dirty="0"/>
            </a:br>
            <a:r>
              <a:rPr lang="en-US" altLang="ko-KR" sz="2000" i="1" u="sng" dirty="0" err="1"/>
              <a:t>Ark_Sub</a:t>
            </a:r>
            <a:r>
              <a:rPr lang="en-US" altLang="ko-KR" sz="2000" i="1" u="sng" dirty="0"/>
              <a:t> (</a:t>
            </a:r>
            <a:r>
              <a:rPr lang="en-US" altLang="ko-KR" sz="2000" i="1" u="sng" dirty="0" err="1"/>
              <a:t>AddRoundKey</a:t>
            </a:r>
            <a:r>
              <a:rPr lang="en-US" altLang="ko-KR" sz="2000" i="1" u="sng" dirty="0"/>
              <a:t> + </a:t>
            </a:r>
            <a:r>
              <a:rPr lang="en-US" altLang="ko-KR" sz="2000" i="1" u="sng" dirty="0" err="1"/>
              <a:t>SubBytes</a:t>
            </a:r>
            <a:r>
              <a:rPr lang="en-US" altLang="ko-KR" sz="2000" i="1" u="sng" dirty="0"/>
              <a:t>) </a:t>
            </a:r>
          </a:p>
          <a:p>
            <a:pPr marL="457200" lvl="1" indent="0">
              <a:buNone/>
            </a:pPr>
            <a:r>
              <a:rPr lang="en-US" altLang="ko-KR" sz="2000" i="1" u="sng" dirty="0"/>
              <a:t>-</a:t>
            </a:r>
            <a:r>
              <a:rPr lang="ko-KR" altLang="en-US" sz="2000" i="1" u="sng" dirty="0"/>
              <a:t> </a:t>
            </a:r>
            <a:r>
              <a:rPr lang="en-US" altLang="ko-KR" sz="2000" i="1" u="sng" dirty="0" err="1"/>
              <a:t>AddRoundKey</a:t>
            </a:r>
            <a:r>
              <a:rPr lang="en-US" altLang="ko-KR" sz="2000" i="1" u="sng" dirty="0"/>
              <a:t> + </a:t>
            </a:r>
            <a:r>
              <a:rPr lang="en-US" altLang="ko-KR" sz="2000" i="1" u="sng" dirty="0" err="1"/>
              <a:t>SubBytes</a:t>
            </a:r>
            <a:r>
              <a:rPr lang="ko-KR" altLang="en-US" sz="2000" i="1" u="sng" dirty="0" err="1"/>
              <a:t>를</a:t>
            </a:r>
            <a:r>
              <a:rPr lang="ko-KR" altLang="en-US" sz="2000" i="1" u="sng" dirty="0"/>
              <a:t> 하나의 루틴으로 합침</a:t>
            </a:r>
          </a:p>
          <a:p>
            <a:endParaRPr kumimoji="1" lang="en-US" altLang="ko-KR" sz="2000" dirty="0"/>
          </a:p>
          <a:p>
            <a:endParaRPr lang="en-US" altLang="ko-KR" sz="2000" dirty="0">
              <a:effectLst/>
              <a:latin typeface="Helvetica" pitchFamily="2" charset="0"/>
            </a:endParaRPr>
          </a:p>
          <a:p>
            <a:pPr marL="0" indent="0">
              <a:buNone/>
            </a:pP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62719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AAAB53-F7E8-EB27-6D9F-DCE3AB97E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-US" altLang="ko-KR" b="1" dirty="0"/>
              <a:t>rd1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627654-794F-BA54-BE21-14831778DF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ko-KR" altLang="en-US" sz="2000" b="1" dirty="0"/>
              <a:t>일반적인 바이트 지향 </a:t>
            </a:r>
            <a:r>
              <a:rPr kumimoji="1" lang="en-US" altLang="ko-KR" sz="2000" b="1" dirty="0"/>
              <a:t>AES </a:t>
            </a:r>
            <a:r>
              <a:rPr kumimoji="1" lang="ko-KR" altLang="en-US" sz="2000" b="1" dirty="0"/>
              <a:t>구현</a:t>
            </a:r>
            <a:br>
              <a:rPr kumimoji="1" lang="en-US" altLang="ko-KR" sz="2000" dirty="0"/>
            </a:br>
            <a:r>
              <a:rPr kumimoji="1" lang="en-US" altLang="ko-KR" sz="2000" dirty="0" err="1"/>
              <a:t>MixColumns</a:t>
            </a:r>
            <a:r>
              <a:rPr kumimoji="1" lang="ko-KR" altLang="en-US" sz="2000" dirty="0"/>
              <a:t>는 각 열을 독립적으로 처리하므로 특정 열을 단독으로 처리가능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en-US" altLang="ko-KR" sz="2000" b="1" dirty="0" err="1"/>
              <a:t>Bitslicing</a:t>
            </a:r>
            <a:r>
              <a:rPr kumimoji="1" lang="en-US" altLang="ko-KR" sz="2000" b="1" dirty="0"/>
              <a:t> </a:t>
            </a:r>
            <a:r>
              <a:rPr kumimoji="1" lang="ko-KR" altLang="en-US" sz="2000" b="1" dirty="0"/>
              <a:t>또는 </a:t>
            </a:r>
            <a:r>
              <a:rPr kumimoji="1" lang="en-US" altLang="ko-KR" sz="2000" b="1" dirty="0" err="1"/>
              <a:t>Fixslicing</a:t>
            </a:r>
            <a:r>
              <a:rPr kumimoji="1" lang="en-US" altLang="ko-KR" sz="2000" b="1" dirty="0"/>
              <a:t> </a:t>
            </a:r>
            <a:r>
              <a:rPr kumimoji="1" lang="ko-KR" altLang="en-US" sz="2000" b="1" dirty="0"/>
              <a:t>구현</a:t>
            </a:r>
            <a:br>
              <a:rPr kumimoji="1" lang="en-US" altLang="ko-KR" sz="2000" dirty="0"/>
            </a:br>
            <a:r>
              <a:rPr kumimoji="1" lang="ko-KR" altLang="en-US" sz="2000" dirty="0"/>
              <a:t>상태는 비트 수준에서 재정렬되어 한 열에 속하는 비트가 여러 레지스터에 분산되어 </a:t>
            </a:r>
            <a:br>
              <a:rPr kumimoji="1" lang="en-US" altLang="ko-KR" sz="2000" dirty="0"/>
            </a:br>
            <a:r>
              <a:rPr kumimoji="1" lang="ko-KR" altLang="en-US" sz="2000" dirty="0"/>
              <a:t>해당 열에 대한 별도처리 비효율</a:t>
            </a:r>
            <a:br>
              <a:rPr kumimoji="1" lang="en-US" altLang="ko-KR" sz="2000" dirty="0"/>
            </a:br>
            <a:br>
              <a:rPr kumimoji="1" lang="en-US" altLang="ko-KR" sz="2000" dirty="0"/>
            </a:br>
            <a:r>
              <a:rPr kumimoji="1" lang="ko-KR" altLang="en-US" sz="2000" dirty="0"/>
              <a:t>단순히 </a:t>
            </a:r>
            <a:r>
              <a:rPr kumimoji="1" lang="en-US" altLang="ko-KR" sz="2000" dirty="0" err="1"/>
              <a:t>Fixslicing</a:t>
            </a:r>
            <a:r>
              <a:rPr kumimoji="1" lang="en-US" altLang="ko-KR" sz="2000" dirty="0"/>
              <a:t> AES</a:t>
            </a:r>
            <a:r>
              <a:rPr kumimoji="1" lang="ko-KR" altLang="en-US" sz="2000" dirty="0"/>
              <a:t>의 </a:t>
            </a:r>
            <a:r>
              <a:rPr kumimoji="1" lang="en-US" altLang="ko-KR" sz="2000" dirty="0"/>
              <a:t>MixColumns0 </a:t>
            </a:r>
            <a:r>
              <a:rPr kumimoji="1" lang="ko-KR" altLang="en-US" sz="2000" dirty="0"/>
              <a:t>단계를 그대로 사용하여 병렬 작업을 수행함 </a:t>
            </a:r>
            <a:br>
              <a:rPr kumimoji="1" lang="en-US" altLang="ko-KR" sz="2000" dirty="0"/>
            </a:br>
            <a:r>
              <a:rPr kumimoji="1" lang="en-US" altLang="ko-KR" sz="2000" dirty="0"/>
              <a:t>MixColumns0 </a:t>
            </a:r>
            <a:r>
              <a:rPr kumimoji="1" lang="ko-KR" altLang="en-US" sz="2000" dirty="0"/>
              <a:t>결과에 마스크를 적용하여 관련 비트만 남김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3297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38FAF1-5D46-9FD9-1B7C-C7239846E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en-US" altLang="ko-KR" b="1" dirty="0"/>
              <a:t>rd1</a:t>
            </a:r>
            <a:endParaRPr kumimoji="1" lang="ko-KR" altLang="en-US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6B668F-DB90-BBD9-EFDF-534517B37F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dirty="0"/>
              <a:t>라운드 </a:t>
            </a:r>
            <a:r>
              <a:rPr kumimoji="1" lang="en-US" altLang="ko-KR" sz="2400" dirty="0"/>
              <a:t>2</a:t>
            </a:r>
            <a:r>
              <a:rPr kumimoji="1" lang="ko-KR" altLang="en-US" sz="2400" dirty="0"/>
              <a:t>의 </a:t>
            </a:r>
            <a:r>
              <a:rPr kumimoji="1" lang="en-US" altLang="ko-KR" sz="2400" dirty="0" err="1"/>
              <a:t>MixColumns</a:t>
            </a:r>
            <a:r>
              <a:rPr kumimoji="1" lang="en-US" altLang="ko-KR" sz="2400" dirty="0"/>
              <a:t> </a:t>
            </a:r>
            <a:r>
              <a:rPr kumimoji="1" lang="ko-KR" altLang="en-US" sz="2400" dirty="0"/>
              <a:t>이전까지 추가 위치 변환을 거치지 않음</a:t>
            </a:r>
            <a:br>
              <a:rPr kumimoji="1" lang="en-US" altLang="ko-KR" sz="2400" dirty="0"/>
            </a:br>
            <a:r>
              <a:rPr kumimoji="1" lang="ko-KR" altLang="en-US" sz="2400" dirty="0"/>
              <a:t>따라서 라운드 </a:t>
            </a:r>
            <a:r>
              <a:rPr kumimoji="1" lang="en-US" altLang="ko-KR" sz="2400" dirty="0"/>
              <a:t>2 </a:t>
            </a:r>
            <a:r>
              <a:rPr kumimoji="1" lang="en-US" altLang="ko-KR" sz="2400" dirty="0" err="1"/>
              <a:t>Ark_Sub</a:t>
            </a:r>
            <a:r>
              <a:rPr kumimoji="1" lang="en-US" altLang="ko-KR" sz="2400" dirty="0"/>
              <a:t> </a:t>
            </a:r>
            <a:r>
              <a:rPr kumimoji="1" lang="ko-KR" altLang="en-US" sz="2400" dirty="0"/>
              <a:t>단계까지 상태를 </a:t>
            </a:r>
            <a:r>
              <a:rPr kumimoji="1" lang="ko-KR" altLang="en-US" sz="2400" dirty="0" err="1"/>
              <a:t>캐싱</a:t>
            </a:r>
            <a:endParaRPr kumimoji="1"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983132-CC87-0046-D56D-C5709683B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992" y="4229028"/>
            <a:ext cx="7772400" cy="20453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E827C5-290E-A840-4B7C-24D1FC6B63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7079"/>
          <a:stretch/>
        </p:blipFill>
        <p:spPr>
          <a:xfrm>
            <a:off x="1282253" y="2442518"/>
            <a:ext cx="9931879" cy="13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88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424E09-1F50-63BF-9532-0C442A362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/>
              <a:t> rd1+</a:t>
            </a:r>
            <a:endParaRPr kumimoji="1" lang="ko-KR" altLang="en-US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5D0D1C-D6FE-164C-517E-DB2827AEA1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b="1" dirty="0"/>
              <a:t>간단한 접근 방식</a:t>
            </a:r>
            <a:br>
              <a:rPr kumimoji="1" lang="en-US" altLang="ko-KR" sz="2400" dirty="0"/>
            </a:br>
            <a:r>
              <a:rPr lang="en-US" altLang="ko-KR" sz="2400" dirty="0"/>
              <a:t>FACErd1</a:t>
            </a:r>
            <a:r>
              <a:rPr lang="ko-KR" altLang="en-US" sz="2400" dirty="0"/>
              <a:t>과 동일하게 변경되는 열만 별도로 처리</a:t>
            </a:r>
            <a:endParaRPr lang="en-US" altLang="ko-KR" sz="2400" dirty="0"/>
          </a:p>
          <a:p>
            <a:endParaRPr kumimoji="1" lang="en-US" altLang="ko-KR" sz="2400" dirty="0"/>
          </a:p>
          <a:p>
            <a:endParaRPr kumimoji="1" lang="en-US" altLang="ko-KR" sz="2400" dirty="0"/>
          </a:p>
          <a:p>
            <a:endParaRPr kumimoji="1" lang="en-US" altLang="ko-KR" sz="2400" dirty="0"/>
          </a:p>
          <a:p>
            <a:endParaRPr kumimoji="1" lang="en-US" altLang="ko-KR" sz="2400" dirty="0"/>
          </a:p>
          <a:p>
            <a:endParaRPr kumimoji="1" lang="en-US" altLang="ko-KR" sz="2400" dirty="0"/>
          </a:p>
          <a:p>
            <a:endParaRPr kumimoji="1" lang="en-US" altLang="ko-KR" sz="2400" dirty="0"/>
          </a:p>
          <a:p>
            <a:endParaRPr kumimoji="1" lang="en-US" altLang="ko-KR" sz="2400" dirty="0"/>
          </a:p>
          <a:p>
            <a:r>
              <a:rPr kumimoji="1" lang="en-US" altLang="ko-KR" sz="2400" dirty="0"/>
              <a:t>4,096</a:t>
            </a:r>
            <a:r>
              <a:rPr kumimoji="1" lang="ko-KR" altLang="en-US" sz="2400" dirty="0"/>
              <a:t>바이트 테이블을 저장 해야함</a:t>
            </a:r>
            <a:endParaRPr kumimoji="1" lang="en-US" altLang="ko-KR" sz="2400" dirty="0"/>
          </a:p>
          <a:p>
            <a:r>
              <a:rPr kumimoji="1" lang="en-US" altLang="ko-KR" sz="2400" dirty="0"/>
              <a:t>FACErd1+</a:t>
            </a:r>
            <a:r>
              <a:rPr kumimoji="1" lang="ko-KR" altLang="en-US" sz="2400" dirty="0"/>
              <a:t>에서 필요했던 </a:t>
            </a:r>
            <a:r>
              <a:rPr kumimoji="1" lang="en-US" altLang="ko-KR" sz="2400" dirty="0"/>
              <a:t>1,024</a:t>
            </a:r>
            <a:r>
              <a:rPr kumimoji="1" lang="ko-KR" altLang="en-US" sz="2400" dirty="0"/>
              <a:t>바이트보다 </a:t>
            </a:r>
            <a:r>
              <a:rPr kumimoji="1" lang="en-US" altLang="ko-KR" sz="2400" dirty="0"/>
              <a:t>4</a:t>
            </a:r>
            <a:r>
              <a:rPr kumimoji="1" lang="ko-KR" altLang="en-US" sz="2400" dirty="0"/>
              <a:t>배 더 큼</a:t>
            </a:r>
            <a:endParaRPr kumimoji="1"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D270E8-C869-4283-4D25-5AAECFDE5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385" y="2054157"/>
            <a:ext cx="7772400" cy="214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207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64C347-6039-E6C0-38DD-FC002DCCE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i="1" dirty="0">
                <a:effectLst/>
                <a:latin typeface="Helvetica" pitchFamily="2" charset="0"/>
              </a:rPr>
              <a:t> </a:t>
            </a:r>
            <a:r>
              <a:rPr lang="en-US" altLang="ko-KR" b="1" i="1" dirty="0">
                <a:effectLst/>
                <a:latin typeface="Helvetica" pitchFamily="2" charset="0"/>
              </a:rPr>
              <a:t>rd1+</a:t>
            </a:r>
            <a:r>
              <a:rPr lang="en-US" altLang="ko-KR" i="1" dirty="0">
                <a:effectLst/>
                <a:latin typeface="Helvetica" pitchFamily="2" charset="0"/>
              </a:rPr>
              <a:t> : Parallel-Processing Method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ED3D11-317C-FA78-60D2-3221DF4F5F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en-US" altLang="ko-KR" sz="2000" dirty="0"/>
              <a:t>'</a:t>
            </a:r>
            <a:r>
              <a:rPr kumimoji="1" lang="ko-KR" altLang="en-US" sz="2000" dirty="0"/>
              <a:t>빈</a:t>
            </a:r>
            <a:r>
              <a:rPr kumimoji="1" lang="en-US" altLang="ko-KR" sz="2000" dirty="0"/>
              <a:t>' </a:t>
            </a:r>
            <a:r>
              <a:rPr kumimoji="1" lang="ko-KR" altLang="en-US" sz="2000" dirty="0"/>
              <a:t>공간을 채워 한 번에 </a:t>
            </a:r>
            <a:r>
              <a:rPr kumimoji="1" lang="en-US" altLang="ko-KR" sz="2000" dirty="0"/>
              <a:t>8</a:t>
            </a:r>
            <a:r>
              <a:rPr kumimoji="1" lang="ko-KR" altLang="en-US" sz="2000" dirty="0"/>
              <a:t>개의 열을 처리함으로써 최적화</a:t>
            </a:r>
            <a:endParaRPr kumimoji="1" lang="en-US" altLang="ko-KR" sz="2000" dirty="0"/>
          </a:p>
          <a:p>
            <a:r>
              <a:rPr kumimoji="1" lang="en-US" altLang="ko-KR" sz="2000" dirty="0"/>
              <a:t>4</a:t>
            </a:r>
            <a:r>
              <a:rPr kumimoji="1" lang="ko-KR" altLang="en-US" sz="2000" dirty="0"/>
              <a:t>배 더 많은 열을 병렬로 처리하기 때문에 전체 연산 수와 메모리 사용량을 크게 줄임</a:t>
            </a:r>
          </a:p>
        </p:txBody>
      </p:sp>
      <p:pic>
        <p:nvPicPr>
          <p:cNvPr id="41" name="그림 40" descr="스크린샷, 텍스트, 직사각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FF4BA6D-C083-0511-5A4D-EDB82448C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871" y="2674189"/>
            <a:ext cx="6963176" cy="4082212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85020E3F-442F-F684-90F0-60D7AA847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51" y="2324819"/>
            <a:ext cx="6277155" cy="143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11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F61F89-B48A-B80A-EB9B-A3DD6E128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lang="en-US" altLang="ko-KR" b="1" i="1" dirty="0">
                <a:effectLst/>
                <a:latin typeface="Helvetica" pitchFamily="2" charset="0"/>
              </a:rPr>
              <a:t>rd1+</a:t>
            </a:r>
            <a:r>
              <a:rPr lang="en-US" altLang="ko-KR" i="1" dirty="0">
                <a:effectLst/>
                <a:latin typeface="Helvetica" pitchFamily="2" charset="0"/>
              </a:rPr>
              <a:t> : </a:t>
            </a:r>
            <a:r>
              <a:rPr lang="ko-KR" altLang="en-US" dirty="0">
                <a:effectLst/>
                <a:latin typeface="Helvetica" pitchFamily="2" charset="0"/>
              </a:rPr>
              <a:t>상태 </a:t>
            </a:r>
            <a:r>
              <a:rPr lang="ko-KR" altLang="en-US" dirty="0">
                <a:latin typeface="Helvetica" pitchFamily="2" charset="0"/>
              </a:rPr>
              <a:t>재배치</a:t>
            </a:r>
            <a:r>
              <a:rPr lang="en-US" altLang="ko-KR" dirty="0">
                <a:latin typeface="Helvetica" pitchFamily="2" charset="0"/>
              </a:rPr>
              <a:t>,</a:t>
            </a:r>
            <a:r>
              <a:rPr lang="ko-KR" altLang="en-US" dirty="0">
                <a:latin typeface="Helvetica" pitchFamily="2" charset="0"/>
              </a:rPr>
              <a:t> 라운드키 수정</a:t>
            </a:r>
            <a:endParaRPr kumimoji="1" lang="ko-KR" altLang="en-US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E4232AE4-716D-4F38-A335-547F6A242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52" y="1005708"/>
            <a:ext cx="10927895" cy="2423292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B1CEC748-A3AC-FA59-B56C-D97050B21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85" y="3398808"/>
            <a:ext cx="10790589" cy="271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93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99367D-1BE0-0C53-1D2B-E1CDE936E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 </a:t>
            </a:r>
            <a:r>
              <a:rPr lang="en-US" altLang="ko-KR" b="1" i="1" dirty="0">
                <a:effectLst/>
                <a:latin typeface="Helvetica" pitchFamily="2" charset="0"/>
              </a:rPr>
              <a:t>rd1+</a:t>
            </a:r>
            <a:r>
              <a:rPr lang="en-US" altLang="ko-KR" i="1" dirty="0">
                <a:effectLst/>
                <a:latin typeface="Helvetica" pitchFamily="2" charset="0"/>
              </a:rPr>
              <a:t> : </a:t>
            </a:r>
            <a:r>
              <a:rPr kumimoji="1" lang="en-US" altLang="ko-KR" dirty="0"/>
              <a:t>Table-Free Approach (FACErd1).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DD405B-6372-02D4-6FF8-46425ECB53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ko-KR" altLang="en-US" sz="2000" dirty="0"/>
              <a:t>병렬 처리 버전을 </a:t>
            </a:r>
            <a:r>
              <a:rPr kumimoji="1" lang="en-US" altLang="ko-KR" sz="2000" dirty="0"/>
              <a:t>" on the fly＂</a:t>
            </a:r>
            <a:r>
              <a:rPr kumimoji="1" lang="ko-KR" altLang="en-US" sz="2000" dirty="0"/>
              <a:t>로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적용하여 </a:t>
            </a:r>
            <a:r>
              <a:rPr kumimoji="1" lang="en-US" altLang="ko-KR" sz="2000" dirty="0"/>
              <a:t>8</a:t>
            </a:r>
            <a:r>
              <a:rPr kumimoji="1" lang="ko-KR" altLang="en-US" sz="2000" dirty="0"/>
              <a:t>개 블록을 처리</a:t>
            </a:r>
            <a:endParaRPr kumimoji="1" lang="en-US" altLang="ko-KR" sz="2000" dirty="0"/>
          </a:p>
          <a:p>
            <a:r>
              <a:rPr kumimoji="1" lang="en-US" altLang="ko-KR" sz="2000" dirty="0"/>
              <a:t>FACErd1</a:t>
            </a:r>
            <a:r>
              <a:rPr kumimoji="1" lang="ko-KR" altLang="en-US" sz="2000" dirty="0"/>
              <a:t>과 결합하여 두 번째 라운드의 </a:t>
            </a:r>
            <a:r>
              <a:rPr kumimoji="1" lang="en-US" altLang="ko-KR" sz="2000" dirty="0" err="1"/>
              <a:t>Ark_Sub</a:t>
            </a:r>
            <a:r>
              <a:rPr kumimoji="1" lang="ko-KR" altLang="en-US" sz="2000" dirty="0"/>
              <a:t>까지 계산을 처리</a:t>
            </a:r>
            <a:endParaRPr kumimoji="1" lang="en-US" altLang="ko-KR" sz="2000" dirty="0"/>
          </a:p>
          <a:p>
            <a:r>
              <a:rPr kumimoji="1" lang="ko-KR" altLang="en-US" sz="2000" dirty="0"/>
              <a:t>큰 </a:t>
            </a:r>
            <a:r>
              <a:rPr kumimoji="1" lang="en-US" altLang="ko-KR" sz="2000" dirty="0"/>
              <a:t>LUT</a:t>
            </a:r>
            <a:r>
              <a:rPr kumimoji="1" lang="ko-KR" altLang="en-US" sz="2000" dirty="0"/>
              <a:t>의 비용을 피함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  <p:pic>
        <p:nvPicPr>
          <p:cNvPr id="4" name="그림 3" descr="스크린샷, 텍스트, 직사각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F59408F-8236-34DF-01BE-DD995BF65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396" y="2674188"/>
            <a:ext cx="6963176" cy="408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85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8D1DB-C8A5-0205-ECDB-F29678F3B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1" dirty="0">
                <a:effectLst/>
                <a:latin typeface="Helvetica" pitchFamily="2" charset="0"/>
              </a:rPr>
              <a:t> rd2, rd2+</a:t>
            </a:r>
            <a:r>
              <a:rPr lang="en-US" altLang="ko-KR" i="1" dirty="0">
                <a:effectLst/>
                <a:latin typeface="Helvetica" pitchFamily="2" charset="0"/>
              </a:rPr>
              <a:t> 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1E5E6F-1CB8-E68E-A266-04C8CF0562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en-US" altLang="ko-KR" sz="2000" dirty="0"/>
              <a:t>rd1</a:t>
            </a:r>
            <a:r>
              <a:rPr kumimoji="1" lang="ko-KR" altLang="en-US" sz="2000" dirty="0"/>
              <a:t>에서 </a:t>
            </a:r>
            <a:r>
              <a:rPr kumimoji="1" lang="ko-KR" altLang="en-US" sz="2000" dirty="0" err="1"/>
              <a:t>캐싱한</a:t>
            </a:r>
            <a:r>
              <a:rPr kumimoji="1" lang="ko-KR" altLang="en-US" sz="2000" dirty="0"/>
              <a:t> 결과에 </a:t>
            </a:r>
            <a:r>
              <a:rPr kumimoji="1" lang="en-US" altLang="ko-KR" sz="2000" dirty="0"/>
              <a:t>MixColumns1</a:t>
            </a:r>
          </a:p>
          <a:p>
            <a:r>
              <a:rPr kumimoji="1" lang="en-US" altLang="ko-KR" sz="2000" dirty="0"/>
              <a:t>Rd1+</a:t>
            </a:r>
            <a:r>
              <a:rPr kumimoji="1" lang="ko-KR" altLang="en-US" sz="2000" dirty="0"/>
              <a:t>에서 </a:t>
            </a:r>
            <a:r>
              <a:rPr kumimoji="1" lang="ko-KR" altLang="en-US" sz="2000" dirty="0" err="1"/>
              <a:t>캐싱한</a:t>
            </a:r>
            <a:r>
              <a:rPr kumimoji="1" lang="ko-KR" altLang="en-US" sz="2000" dirty="0"/>
              <a:t> 결과에 </a:t>
            </a:r>
            <a:r>
              <a:rPr kumimoji="1" lang="en-US" altLang="ko-KR" sz="2000" dirty="0"/>
              <a:t>MixColumns1</a:t>
            </a:r>
            <a:endParaRPr kumimoji="1" lang="ko-KR" altLang="en-US" sz="2000" dirty="0"/>
          </a:p>
          <a:p>
            <a:r>
              <a:rPr kumimoji="1" lang="en-US" altLang="ko-KR" sz="2000" dirty="0" err="1"/>
              <a:t>Fixslicing</a:t>
            </a:r>
            <a:r>
              <a:rPr kumimoji="1" lang="ko-KR" altLang="en-US" sz="2000" dirty="0"/>
              <a:t>에서 </a:t>
            </a:r>
            <a:r>
              <a:rPr kumimoji="1" lang="en-US" altLang="ko-KR" sz="2000" dirty="0" err="1"/>
              <a:t>Ark_Sub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구조를 유지하기 위해 </a:t>
            </a:r>
            <a:r>
              <a:rPr kumimoji="1" lang="en-US" altLang="ko-KR" sz="2000" dirty="0"/>
              <a:t>MixColumns1</a:t>
            </a:r>
            <a:r>
              <a:rPr kumimoji="1" lang="ko-KR" altLang="en-US" sz="2000" dirty="0"/>
              <a:t>까지만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4D35B4-3FDA-0F90-FCE9-57944EAF6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561" y="2849508"/>
            <a:ext cx="6638771" cy="388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874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3C1F54-FA7C-9E4D-F99B-822F4AE35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GHASH </a:t>
            </a:r>
            <a:r>
              <a:rPr lang="ko-KR" altLang="en-US" b="1" dirty="0"/>
              <a:t>최적화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447191-75F5-EEC6-8F44-FA3315BA01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altLang="ko-KR" sz="2000" b="1" dirty="0"/>
              <a:t>4</a:t>
            </a:r>
            <a:r>
              <a:rPr lang="ko-KR" altLang="en-US" sz="2000" b="1" dirty="0"/>
              <a:t>비트 테이블 기반 방식</a:t>
            </a:r>
            <a:r>
              <a:rPr lang="ko-KR" altLang="en-US" sz="2000" dirty="0"/>
              <a:t>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2000" dirty="0"/>
              <a:t>GF(2^128) </a:t>
            </a:r>
            <a:r>
              <a:rPr lang="ko-KR" altLang="en-US" sz="2000" dirty="0"/>
              <a:t>곱셈을 </a:t>
            </a:r>
            <a:r>
              <a:rPr lang="en-US" altLang="ko-KR" sz="2000" dirty="0"/>
              <a:t>4</a:t>
            </a:r>
            <a:r>
              <a:rPr lang="ko-KR" altLang="en-US" sz="2000" dirty="0"/>
              <a:t>비트 단위로 쪼개고</a:t>
            </a:r>
            <a:r>
              <a:rPr lang="en-US" altLang="ko-KR" sz="2000" dirty="0"/>
              <a:t>, </a:t>
            </a:r>
            <a:r>
              <a:rPr lang="ko-KR" altLang="en-US" sz="2000" dirty="0"/>
              <a:t>미리 계산된 테이블</a:t>
            </a:r>
            <a:r>
              <a:rPr lang="en-US" altLang="ko-KR" sz="2000" dirty="0"/>
              <a:t>(256</a:t>
            </a:r>
            <a:r>
              <a:rPr lang="ko-KR" altLang="en-US" sz="2000" dirty="0"/>
              <a:t>바이트</a:t>
            </a:r>
            <a:r>
              <a:rPr lang="en-US" altLang="ko-KR" sz="2000" dirty="0"/>
              <a:t>) </a:t>
            </a:r>
            <a:r>
              <a:rPr lang="ko-KR" altLang="en-US" sz="2000" dirty="0"/>
              <a:t>이용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2000" dirty="0"/>
              <a:t>빠른 속도</a:t>
            </a:r>
            <a:r>
              <a:rPr lang="en-US" altLang="ko-KR" sz="2000" dirty="0"/>
              <a:t>(</a:t>
            </a:r>
            <a:r>
              <a:rPr lang="ko-KR" altLang="en-US" sz="2000" dirty="0"/>
              <a:t>실험에서 </a:t>
            </a:r>
            <a:r>
              <a:rPr lang="en-US" altLang="ko-KR" sz="2000" dirty="0"/>
              <a:t>Karatsuba </a:t>
            </a:r>
            <a:r>
              <a:rPr lang="ko-KR" altLang="en-US" sz="2000" dirty="0"/>
              <a:t>대비 약 </a:t>
            </a:r>
            <a:r>
              <a:rPr lang="en-US" altLang="ko-KR" sz="2000" dirty="0"/>
              <a:t>2</a:t>
            </a:r>
            <a:r>
              <a:rPr lang="ko-KR" altLang="en-US" sz="2000" dirty="0"/>
              <a:t>배 빠름</a:t>
            </a:r>
            <a:r>
              <a:rPr lang="en-US" altLang="ko-KR" sz="2000" dirty="0"/>
              <a:t>)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2000" dirty="0"/>
              <a:t>하지만 완전한 </a:t>
            </a:r>
            <a:r>
              <a:rPr lang="en-US" altLang="ko-KR" sz="2000" dirty="0"/>
              <a:t>constant-time </a:t>
            </a:r>
            <a:r>
              <a:rPr lang="ko-KR" altLang="en-US" sz="2000" dirty="0"/>
              <a:t>보장은 어려움</a:t>
            </a:r>
            <a:r>
              <a:rPr lang="en-US" altLang="ko-KR" sz="2000" dirty="0"/>
              <a:t>(</a:t>
            </a:r>
            <a:r>
              <a:rPr lang="ko-KR" altLang="en-US" sz="2000" dirty="0"/>
              <a:t>캐시 접근</a:t>
            </a:r>
            <a:r>
              <a:rPr lang="en-US" altLang="ko-KR" sz="2000" dirty="0"/>
              <a:t>, </a:t>
            </a:r>
            <a:r>
              <a:rPr lang="ko-KR" altLang="en-US" sz="2000" dirty="0"/>
              <a:t>메모리 타이밍 문제</a:t>
            </a:r>
            <a:r>
              <a:rPr lang="en-US" altLang="ko-KR" sz="2000" dirty="0"/>
              <a:t>)</a:t>
            </a:r>
            <a:br>
              <a:rPr lang="en-US" altLang="ko-KR" sz="2000" dirty="0"/>
            </a:br>
            <a:endParaRPr lang="en-US" altLang="ko-KR" sz="2000" dirty="0"/>
          </a:p>
          <a:p>
            <a:pPr>
              <a:buFont typeface="+mj-lt"/>
              <a:buAutoNum type="arabicPeriod"/>
            </a:pPr>
            <a:r>
              <a:rPr lang="en-US" altLang="ko-KR" sz="2000" b="1" dirty="0"/>
              <a:t>Karatsuba </a:t>
            </a:r>
            <a:r>
              <a:rPr lang="ko-KR" altLang="en-US" sz="2000" b="1" dirty="0"/>
              <a:t>기반 곱셈</a:t>
            </a:r>
            <a:r>
              <a:rPr lang="ko-KR" altLang="en-US" sz="2000" dirty="0"/>
              <a:t>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2000" dirty="0"/>
              <a:t>BearSSL </a:t>
            </a:r>
            <a:r>
              <a:rPr lang="ko-KR" altLang="en-US" sz="2000" dirty="0"/>
              <a:t>참고</a:t>
            </a:r>
            <a:r>
              <a:rPr lang="en-US" altLang="ko-KR" sz="2000" dirty="0"/>
              <a:t>, </a:t>
            </a:r>
            <a:r>
              <a:rPr lang="ko-KR" altLang="en-US" sz="2000" dirty="0"/>
              <a:t>고정된 시퀀스로 다항식 곱셈 분할 → 캐리 없는 곱셈</a:t>
            </a:r>
            <a:r>
              <a:rPr lang="en-US" altLang="ko-KR" sz="2000" dirty="0"/>
              <a:t>(⊗) </a:t>
            </a:r>
            <a:r>
              <a:rPr lang="ko-KR" altLang="en-US" sz="2000" dirty="0"/>
              <a:t>조합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2000" dirty="0"/>
              <a:t>테이블을 거의 사용하지 않고</a:t>
            </a:r>
            <a:r>
              <a:rPr lang="en-US" altLang="ko-KR" sz="2000" dirty="0"/>
              <a:t>, </a:t>
            </a:r>
            <a:r>
              <a:rPr lang="ko-KR" altLang="en-US" sz="2000" dirty="0"/>
              <a:t>데이터 종속 분기 없음 → </a:t>
            </a:r>
            <a:r>
              <a:rPr lang="en-US" altLang="ko-KR" sz="2000" dirty="0"/>
              <a:t>constant-time </a:t>
            </a:r>
            <a:r>
              <a:rPr lang="ko-KR" altLang="en-US" sz="2000" dirty="0"/>
              <a:t>구현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16646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9B0AA3-DC34-7C83-12DE-BD92AFA25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성능 평가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654BC4-5580-2778-7E7E-F1B966C72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ko-KR" altLang="en-US" sz="2000" b="1" dirty="0"/>
              <a:t>실험 환경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b="1" dirty="0"/>
              <a:t>하드웨어</a:t>
            </a:r>
            <a:r>
              <a:rPr lang="en-US" altLang="ko-KR" sz="2000" dirty="0"/>
              <a:t>: STM32F407G-DISC1 (ARM Cortex-M4 @ 168MHz)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b="1" dirty="0"/>
              <a:t>구현 언어</a:t>
            </a:r>
            <a:r>
              <a:rPr lang="en-US" altLang="ko-KR" sz="2000" dirty="0"/>
              <a:t>: C, </a:t>
            </a:r>
            <a:r>
              <a:rPr lang="ko-KR" altLang="en-US" sz="2000" dirty="0"/>
              <a:t>어셈블리</a:t>
            </a:r>
            <a:r>
              <a:rPr lang="en-US" altLang="ko-KR" sz="2000" dirty="0"/>
              <a:t>(</a:t>
            </a:r>
            <a:r>
              <a:rPr lang="ko-KR" altLang="en-US" sz="2000" dirty="0"/>
              <a:t>중요 루틴 직접 최적화</a:t>
            </a:r>
            <a:r>
              <a:rPr lang="en-US" altLang="ko-KR" sz="20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b="1" dirty="0"/>
              <a:t>테스트</a:t>
            </a:r>
            <a:r>
              <a:rPr lang="ko-KR" altLang="en-US" sz="20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메시지 크기</a:t>
            </a:r>
            <a:r>
              <a:rPr lang="en-US" altLang="ko-KR" sz="2000" dirty="0"/>
              <a:t>: 1KB ~ 40KB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키 길이</a:t>
            </a:r>
            <a:r>
              <a:rPr lang="en-US" altLang="ko-KR" sz="2000" dirty="0"/>
              <a:t>: AES-128 / AES-256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측정 방식</a:t>
            </a:r>
            <a:r>
              <a:rPr lang="en-US" altLang="ko-KR" sz="2000" dirty="0"/>
              <a:t>: DWT(Data Watchpoint and Trace) </a:t>
            </a:r>
            <a:r>
              <a:rPr lang="ko-KR" altLang="en-US" sz="2000" dirty="0"/>
              <a:t>카운터를 통한 </a:t>
            </a:r>
            <a:r>
              <a:rPr lang="en-US" altLang="ko-KR" sz="2000" dirty="0"/>
              <a:t>Cycle </a:t>
            </a:r>
            <a:r>
              <a:rPr lang="ko-KR" altLang="en-US" sz="2000" dirty="0"/>
              <a:t>측정</a:t>
            </a:r>
            <a:r>
              <a:rPr lang="en-US" altLang="ko-KR" sz="2000" dirty="0"/>
              <a:t>(</a:t>
            </a:r>
            <a:r>
              <a:rPr lang="ko-KR" altLang="en-US" sz="2000" dirty="0"/>
              <a:t>평균 </a:t>
            </a:r>
            <a:r>
              <a:rPr lang="en-US" altLang="ko-KR" sz="2000" dirty="0"/>
              <a:t>100</a:t>
            </a:r>
            <a:r>
              <a:rPr lang="ko-KR" altLang="en-US" sz="2000" dirty="0"/>
              <a:t>회</a:t>
            </a:r>
            <a:r>
              <a:rPr lang="en-US" altLang="ko-KR" sz="2000" dirty="0"/>
              <a:t>)</a:t>
            </a:r>
          </a:p>
          <a:p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2111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연구 목표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/>
              <a:t>하드웨어 암호 명령어가 없는 </a:t>
            </a:r>
            <a:r>
              <a:rPr lang="en-US" altLang="ko-KR" sz="2000" dirty="0"/>
              <a:t>Cortex-M4</a:t>
            </a:r>
            <a:r>
              <a:rPr lang="ko-KR" altLang="en-US" sz="2000" dirty="0"/>
              <a:t>에서도 </a:t>
            </a:r>
            <a:r>
              <a:rPr lang="ko-KR" altLang="en-US" sz="2000" b="1" dirty="0"/>
              <a:t>고속 </a:t>
            </a:r>
            <a:r>
              <a:rPr lang="en-US" altLang="ko-KR" sz="2000" b="1" dirty="0"/>
              <a:t>&amp; </a:t>
            </a:r>
            <a:r>
              <a:rPr lang="ko-KR" altLang="en-US" sz="2000" b="1" dirty="0"/>
              <a:t>안전</a:t>
            </a:r>
            <a:r>
              <a:rPr lang="en-US" altLang="ko-KR" sz="2000" dirty="0"/>
              <a:t>(constant-time)</a:t>
            </a:r>
            <a:r>
              <a:rPr lang="ko-KR" altLang="en-US" sz="2000" dirty="0"/>
              <a:t>한 </a:t>
            </a:r>
            <a:r>
              <a:rPr lang="en-US" altLang="ko-KR" sz="2000" dirty="0"/>
              <a:t>AES-GCM </a:t>
            </a:r>
            <a:r>
              <a:rPr lang="ko-KR" altLang="en-US" sz="2000" dirty="0"/>
              <a:t>구현</a:t>
            </a:r>
            <a:br>
              <a:rPr lang="en-US" altLang="ko-KR" sz="2000" dirty="0"/>
            </a:br>
            <a:endParaRPr lang="en-US" altLang="ko-KR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dirty="0" err="1"/>
              <a:t>Fixslicing</a:t>
            </a:r>
            <a:r>
              <a:rPr lang="ko-KR" altLang="en-US" sz="2000" dirty="0"/>
              <a:t>과 </a:t>
            </a:r>
            <a:r>
              <a:rPr lang="en-US" altLang="ko-KR" sz="2000" dirty="0"/>
              <a:t>FACE </a:t>
            </a:r>
            <a:r>
              <a:rPr lang="ko-KR" altLang="en-US" sz="2000" dirty="0"/>
              <a:t>기법을 적용하여 </a:t>
            </a:r>
            <a:r>
              <a:rPr lang="en-US" altLang="ko-KR" sz="2000" dirty="0"/>
              <a:t>AES-CTR </a:t>
            </a:r>
            <a:r>
              <a:rPr lang="ko-KR" altLang="en-US" sz="2000" dirty="0"/>
              <a:t>연산 최소화</a:t>
            </a:r>
            <a:endParaRPr lang="en-US" altLang="ko-KR" sz="200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dirty="0"/>
              <a:t>GHASH </a:t>
            </a:r>
            <a:r>
              <a:rPr lang="ko-KR" altLang="en-US" sz="2000" dirty="0"/>
              <a:t>또한 테이블 기반 </a:t>
            </a:r>
            <a:r>
              <a:rPr lang="en-US" altLang="ko-KR" sz="2000" dirty="0"/>
              <a:t>vs. Karatsuba </a:t>
            </a:r>
            <a:r>
              <a:rPr lang="ko-KR" altLang="en-US" sz="2000" dirty="0"/>
              <a:t>방법 비교로 탐색</a:t>
            </a:r>
          </a:p>
        </p:txBody>
      </p:sp>
    </p:spTree>
    <p:extLst>
      <p:ext uri="{BB962C8B-B14F-4D97-AF65-F5344CB8AC3E}">
        <p14:creationId xmlns:p14="http://schemas.microsoft.com/office/powerpoint/2010/main" val="20776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4DA04D-B70D-C5AF-501E-8277FC7B0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GCTR </a:t>
            </a:r>
            <a:r>
              <a:rPr kumimoji="1" lang="ko-KR" altLang="en-US" dirty="0"/>
              <a:t>비교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9B6A66-11E7-1A68-072C-C94E7A52D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26" y="2304106"/>
            <a:ext cx="10606748" cy="37228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C764CF-F978-EBDE-572A-E5782D76393C}"/>
              </a:ext>
            </a:extLst>
          </p:cNvPr>
          <p:cNvSpPr txBox="1"/>
          <p:nvPr/>
        </p:nvSpPr>
        <p:spPr>
          <a:xfrm>
            <a:off x="411920" y="1175343"/>
            <a:ext cx="113681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AES-128: FACE_rd2+ </a:t>
            </a:r>
            <a:r>
              <a:rPr lang="ko-KR" altLang="en-US" sz="2000" dirty="0"/>
              <a:t>적용 시 최대 </a:t>
            </a:r>
            <a:r>
              <a:rPr lang="ko-KR" altLang="en-US" sz="2000" b="1" dirty="0"/>
              <a:t>약 </a:t>
            </a:r>
            <a:r>
              <a:rPr lang="en-US" altLang="ko-KR" sz="2000" b="1" dirty="0"/>
              <a:t>19%</a:t>
            </a:r>
            <a:r>
              <a:rPr lang="ko-KR" altLang="en-US" sz="2000" dirty="0"/>
              <a:t> </a:t>
            </a:r>
            <a:r>
              <a:rPr lang="en-US" altLang="ko-KR" sz="2000" dirty="0"/>
              <a:t>cycle </a:t>
            </a:r>
            <a:r>
              <a:rPr lang="ko-KR" altLang="en-US" sz="2000" dirty="0"/>
              <a:t>감소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AES-256: FACE_rd2+ </a:t>
            </a:r>
            <a:r>
              <a:rPr lang="ko-KR" altLang="en-US" sz="2000" dirty="0"/>
              <a:t>적용 시 최대 </a:t>
            </a:r>
            <a:r>
              <a:rPr lang="ko-KR" altLang="en-US" sz="2000" b="1" dirty="0"/>
              <a:t>약 </a:t>
            </a:r>
            <a:r>
              <a:rPr lang="en-US" altLang="ko-KR" sz="2000" b="1" dirty="0"/>
              <a:t>14%</a:t>
            </a:r>
            <a:r>
              <a:rPr lang="ko-KR" altLang="en-US" sz="2000" dirty="0"/>
              <a:t> </a:t>
            </a:r>
            <a:r>
              <a:rPr lang="en-US" altLang="ko-KR" sz="2000" dirty="0"/>
              <a:t>cycle </a:t>
            </a:r>
            <a:r>
              <a:rPr lang="ko-KR" altLang="en-US" sz="2000" dirty="0"/>
              <a:t>감소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메시지가 클수록</a:t>
            </a:r>
            <a:r>
              <a:rPr lang="en-US" altLang="ko-KR" sz="2000" dirty="0"/>
              <a:t>(precomputation</a:t>
            </a:r>
            <a:r>
              <a:rPr lang="ko-KR" altLang="en-US" sz="2000" dirty="0"/>
              <a:t>이 상쇄되어</a:t>
            </a:r>
            <a:r>
              <a:rPr lang="en-US" altLang="ko-KR" sz="2000" dirty="0"/>
              <a:t>) </a:t>
            </a:r>
            <a:r>
              <a:rPr lang="ko-KR" altLang="en-US" sz="2000" dirty="0"/>
              <a:t>효과 커짐</a:t>
            </a:r>
          </a:p>
        </p:txBody>
      </p:sp>
    </p:spTree>
    <p:extLst>
      <p:ext uri="{BB962C8B-B14F-4D97-AF65-F5344CB8AC3E}">
        <p14:creationId xmlns:p14="http://schemas.microsoft.com/office/powerpoint/2010/main" val="2040530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A40B24-FA79-2886-3041-09604718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GHASH</a:t>
            </a:r>
            <a:r>
              <a:rPr kumimoji="1" lang="ko-KR" altLang="en-US" dirty="0"/>
              <a:t> 비교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67F5BA-83A0-FB22-C23B-18CA3845CC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sz="2000" dirty="0"/>
              <a:t>4</a:t>
            </a:r>
            <a:r>
              <a:rPr lang="ko-KR" altLang="en-US" sz="2000" dirty="0"/>
              <a:t>비트 테이블</a:t>
            </a:r>
            <a:r>
              <a:rPr lang="en-US" altLang="ko-KR" sz="2000" dirty="0"/>
              <a:t>: Karatsuba </a:t>
            </a:r>
            <a:r>
              <a:rPr lang="ko-KR" altLang="en-US" sz="2000" dirty="0"/>
              <a:t>대비 약 </a:t>
            </a:r>
            <a:r>
              <a:rPr lang="en-US" altLang="ko-KR" sz="2000" dirty="0"/>
              <a:t>2</a:t>
            </a:r>
            <a:r>
              <a:rPr lang="ko-KR" altLang="en-US" sz="2000" dirty="0"/>
              <a:t>배 빠름</a:t>
            </a:r>
          </a:p>
          <a:p>
            <a:pPr lvl="1"/>
            <a:r>
              <a:rPr lang="en-US" altLang="ko-KR" sz="2000" dirty="0"/>
              <a:t>Karatsuba: constant-time, </a:t>
            </a:r>
            <a:r>
              <a:rPr lang="ko-KR" altLang="en-US" sz="2000" dirty="0"/>
              <a:t>보안성↑ </a:t>
            </a:r>
            <a:r>
              <a:rPr lang="en-US" altLang="ko-KR" sz="2000" dirty="0"/>
              <a:t>(</a:t>
            </a:r>
            <a:r>
              <a:rPr lang="ko-KR" altLang="en-US" sz="2000" dirty="0"/>
              <a:t>캐시 기반 공격 취약성↓</a:t>
            </a:r>
            <a:r>
              <a:rPr lang="en-US" altLang="ko-KR" sz="2000" dirty="0"/>
              <a:t>)</a:t>
            </a:r>
          </a:p>
          <a:p>
            <a:endParaRPr kumimoji="1"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AE78A8-1DB3-38BC-4966-333253678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22685"/>
            <a:ext cx="7772400" cy="281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95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A8C9C-3C4C-7B5F-F662-AC820C3BF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전체 </a:t>
            </a:r>
            <a:r>
              <a:rPr kumimoji="1" lang="en-US" altLang="ko-KR" dirty="0"/>
              <a:t>GCM </a:t>
            </a:r>
            <a:r>
              <a:rPr kumimoji="1" lang="ko-KR" altLang="en-US" dirty="0"/>
              <a:t>비교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84B23A-6E15-E6BF-F7CA-1DFA474C0D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sz="2000" dirty="0"/>
              <a:t>GHASH </a:t>
            </a:r>
            <a:r>
              <a:rPr lang="ko-KR" altLang="en-US" sz="2000" dirty="0"/>
              <a:t>부분 비중이 커서</a:t>
            </a:r>
            <a:r>
              <a:rPr lang="en-US" altLang="ko-KR" sz="2000" dirty="0"/>
              <a:t>, FACE</a:t>
            </a:r>
            <a:r>
              <a:rPr lang="ko-KR" altLang="en-US" sz="2000" dirty="0"/>
              <a:t>로 </a:t>
            </a:r>
            <a:r>
              <a:rPr lang="en-US" altLang="ko-KR" sz="2000" dirty="0"/>
              <a:t>AES-CTR</a:t>
            </a:r>
            <a:r>
              <a:rPr lang="ko-KR" altLang="en-US" sz="2000" dirty="0"/>
              <a:t>을 빨라져도 전체 향상폭은 </a:t>
            </a:r>
            <a:r>
              <a:rPr lang="en-US" altLang="ko-KR" sz="2000" dirty="0"/>
              <a:t>5~10% </a:t>
            </a:r>
            <a:r>
              <a:rPr lang="ko-KR" altLang="en-US" sz="2000" dirty="0"/>
              <a:t>내외</a:t>
            </a:r>
          </a:p>
          <a:p>
            <a:pPr lvl="1"/>
            <a:r>
              <a:rPr lang="ko-KR" altLang="en-US" sz="2000" dirty="0"/>
              <a:t>큰 메시지에서는 </a:t>
            </a:r>
            <a:r>
              <a:rPr lang="en-US" altLang="ko-KR" sz="2000" dirty="0"/>
              <a:t>FACE_rd2+</a:t>
            </a:r>
            <a:r>
              <a:rPr lang="ko-KR" altLang="en-US" sz="2000" dirty="0"/>
              <a:t>와 </a:t>
            </a:r>
            <a:r>
              <a:rPr lang="en-US" altLang="ko-KR" sz="2000" dirty="0"/>
              <a:t>4</a:t>
            </a:r>
            <a:r>
              <a:rPr lang="ko-KR" altLang="en-US" sz="2000" dirty="0"/>
              <a:t>비트 테이블 </a:t>
            </a:r>
            <a:r>
              <a:rPr lang="en-US" altLang="ko-KR" sz="2000" dirty="0"/>
              <a:t>GHASH </a:t>
            </a:r>
            <a:r>
              <a:rPr lang="ko-KR" altLang="en-US" sz="2000" dirty="0"/>
              <a:t>조합 시 최대 </a:t>
            </a:r>
            <a:r>
              <a:rPr lang="en-US" altLang="ko-KR" sz="2000" dirty="0"/>
              <a:t>10~13% </a:t>
            </a:r>
            <a:r>
              <a:rPr lang="ko-KR" altLang="en-US" sz="2000" dirty="0"/>
              <a:t>개선</a:t>
            </a:r>
          </a:p>
          <a:p>
            <a:endParaRPr kumimoji="1"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A1080F-541D-E3F9-88E7-CF687441D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77984"/>
            <a:ext cx="7772400" cy="447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77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499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F3458C-9830-8D8E-044B-2BFF0BEB6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AES-GCM </a:t>
            </a:r>
            <a:r>
              <a:rPr lang="ko-KR" altLang="en-US" b="1" dirty="0"/>
              <a:t>개요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1D5B4D-8E17-07E6-9C56-1FBAE427B7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2000" b="1" dirty="0"/>
              <a:t>AES-CTR</a:t>
            </a:r>
            <a:r>
              <a:rPr lang="en-US" altLang="ko-KR" sz="20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블록암호 </a:t>
            </a:r>
            <a:r>
              <a:rPr lang="en-US" altLang="ko-KR" sz="1800" dirty="0"/>
              <a:t>AES</a:t>
            </a:r>
            <a:r>
              <a:rPr lang="ko-KR" altLang="en-US" sz="1800" dirty="0" err="1"/>
              <a:t>를</a:t>
            </a:r>
            <a:r>
              <a:rPr lang="ko-KR" altLang="en-US" sz="1800" dirty="0"/>
              <a:t> </a:t>
            </a:r>
            <a:r>
              <a:rPr lang="en-US" altLang="ko-KR" sz="1800" dirty="0"/>
              <a:t>CTR(</a:t>
            </a:r>
            <a:r>
              <a:rPr lang="ko-KR" altLang="en-US" sz="1800" dirty="0"/>
              <a:t>카운터</a:t>
            </a:r>
            <a:r>
              <a:rPr lang="en-US" altLang="ko-KR" sz="1800" dirty="0"/>
              <a:t>) </a:t>
            </a:r>
            <a:r>
              <a:rPr lang="ko-KR" altLang="en-US" sz="1800" dirty="0"/>
              <a:t>모드로 사용해 기밀성 확보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각 블록마다 카운터 값을 암호화 → </a:t>
            </a:r>
            <a:r>
              <a:rPr lang="en-US" altLang="ko-KR" sz="1800" dirty="0"/>
              <a:t>Plaintext</a:t>
            </a:r>
            <a:r>
              <a:rPr lang="ko-KR" altLang="en-US" sz="1800" dirty="0"/>
              <a:t>와 </a:t>
            </a:r>
            <a:r>
              <a:rPr lang="en-US" altLang="ko-KR" sz="1800" dirty="0"/>
              <a:t>XOR → Ciphertext </a:t>
            </a:r>
            <a:r>
              <a:rPr lang="ko-KR" altLang="en-US" sz="1800" dirty="0"/>
              <a:t>생성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b="1" dirty="0"/>
              <a:t>GHASH</a:t>
            </a:r>
            <a:r>
              <a:rPr lang="en-US" altLang="ko-KR" sz="20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800" dirty="0"/>
              <a:t>GF(2^128)</a:t>
            </a:r>
            <a:r>
              <a:rPr lang="ko-KR" altLang="en-US" sz="1800" dirty="0"/>
              <a:t>에서의 </a:t>
            </a:r>
            <a:r>
              <a:rPr lang="ko-KR" altLang="en-US" sz="1800" dirty="0" err="1"/>
              <a:t>폴리노믹</a:t>
            </a:r>
            <a:r>
              <a:rPr lang="ko-KR" altLang="en-US" sz="1800" dirty="0"/>
              <a:t> 곱 연산으로 메시지 무결성</a:t>
            </a:r>
            <a:r>
              <a:rPr lang="en-US" altLang="ko-KR" sz="1800" dirty="0"/>
              <a:t>·</a:t>
            </a:r>
            <a:r>
              <a:rPr lang="ko-KR" altLang="en-US" sz="1800" dirty="0"/>
              <a:t>인증 태그</a:t>
            </a:r>
            <a:r>
              <a:rPr lang="en-US" altLang="ko-KR" sz="1800" dirty="0"/>
              <a:t>(Tag) </a:t>
            </a:r>
            <a:r>
              <a:rPr lang="ko-KR" altLang="en-US" sz="1800" dirty="0"/>
              <a:t>생성</a:t>
            </a:r>
            <a:endParaRPr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1EFE5E-2DA6-3609-B136-72054F74D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071" y="2920874"/>
            <a:ext cx="7253857" cy="393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74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B311D3-182B-78A3-4965-D6A6A9430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 </a:t>
            </a:r>
            <a:r>
              <a:rPr lang="en-US" altLang="ko-KR" b="1" dirty="0" err="1"/>
              <a:t>Fixslicing</a:t>
            </a:r>
            <a:r>
              <a:rPr lang="en-US" altLang="ko-KR" b="1" dirty="0"/>
              <a:t> AES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0CC8B7-F71E-D658-FAFE-51F7CC30A2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altLang="ko-KR" sz="2000" dirty="0"/>
              <a:t>ARM Cortex-M4</a:t>
            </a:r>
            <a:r>
              <a:rPr lang="ko-KR" altLang="en-US" sz="2000" dirty="0"/>
              <a:t>에서 </a:t>
            </a:r>
            <a:r>
              <a:rPr lang="en-US" altLang="ko-KR" sz="2000" b="1" dirty="0"/>
              <a:t>AES-128 </a:t>
            </a:r>
            <a:r>
              <a:rPr lang="ko-KR" altLang="en-US" sz="2000" b="1" dirty="0"/>
              <a:t>기준 </a:t>
            </a:r>
            <a:r>
              <a:rPr lang="en-US" altLang="ko-KR" sz="2000" b="1" dirty="0"/>
              <a:t>80 cycles/byte,</a:t>
            </a:r>
            <a:r>
              <a:rPr lang="ko-KR" altLang="en-US" sz="2000" dirty="0"/>
              <a:t> 상수시간 구현중 가장 빠른 성능 보고</a:t>
            </a:r>
            <a:endParaRPr lang="en-US" altLang="ko-KR" sz="2000" dirty="0"/>
          </a:p>
          <a:p>
            <a:pPr marL="285750" indent="-285750"/>
            <a:r>
              <a:rPr lang="en-US" altLang="ko-KR" sz="2000" dirty="0" err="1"/>
              <a:t>Fixslicing</a:t>
            </a:r>
            <a:r>
              <a:rPr lang="ko-KR" altLang="en-US" sz="2000" dirty="0"/>
              <a:t>은 라운드마다 </a:t>
            </a:r>
            <a:r>
              <a:rPr lang="en-US" altLang="ko-KR" sz="2000" dirty="0" err="1"/>
              <a:t>MixColumns</a:t>
            </a:r>
            <a:r>
              <a:rPr lang="en-US" altLang="ko-KR" sz="2000" dirty="0"/>
              <a:t> </a:t>
            </a:r>
            <a:r>
              <a:rPr lang="ko-KR" altLang="en-US" sz="2000" dirty="0"/>
              <a:t>변형</a:t>
            </a:r>
            <a:r>
              <a:rPr lang="en-US" altLang="ko-KR" sz="2000" dirty="0"/>
              <a:t>(MixColumns0, MixColumns1, MixColumns2, MixColumns3)</a:t>
            </a:r>
            <a:r>
              <a:rPr lang="ko-KR" altLang="en-US" sz="2000" dirty="0"/>
              <a:t>을 적용하여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ShiftRows</a:t>
            </a:r>
            <a:r>
              <a:rPr lang="en-US" altLang="ko-KR" sz="2000" dirty="0"/>
              <a:t> </a:t>
            </a:r>
            <a:r>
              <a:rPr lang="ko-KR" altLang="en-US" sz="2000" dirty="0"/>
              <a:t>효과가 나타나게 함</a:t>
            </a:r>
            <a:r>
              <a:rPr lang="en-US" altLang="ko-KR" sz="2000" dirty="0"/>
              <a:t>.</a:t>
            </a:r>
            <a:r>
              <a:rPr lang="ko-KR" altLang="en-US" sz="2000" dirty="0"/>
              <a:t> 비트를 옮길 필요가 없으므로 재배열 오버헤드 감소</a:t>
            </a:r>
            <a:endParaRPr lang="en-US" altLang="ko-KR" sz="2000" dirty="0"/>
          </a:p>
          <a:p>
            <a:pPr marL="285750" indent="-285750"/>
            <a:r>
              <a:rPr lang="en-US" altLang="ko-KR" sz="2000" dirty="0" err="1"/>
              <a:t>SubBytes</a:t>
            </a:r>
            <a:r>
              <a:rPr lang="en-US" altLang="ko-KR" sz="2000" dirty="0"/>
              <a:t> + </a:t>
            </a:r>
            <a:r>
              <a:rPr lang="en-US" altLang="ko-KR" sz="2000" dirty="0" err="1"/>
              <a:t>AddRoundKey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하나로 묶어</a:t>
            </a:r>
            <a:r>
              <a:rPr lang="en-US" altLang="ko-KR" sz="2000" dirty="0"/>
              <a:t>(</a:t>
            </a:r>
            <a:r>
              <a:rPr lang="en-US" altLang="ko-KR" sz="2000" dirty="0" err="1"/>
              <a:t>Ark_Sub</a:t>
            </a:r>
            <a:r>
              <a:rPr lang="en-US" altLang="ko-KR" sz="2000" dirty="0"/>
              <a:t>) </a:t>
            </a:r>
            <a:r>
              <a:rPr lang="ko-KR" altLang="en-US" sz="2000" dirty="0"/>
              <a:t>로직 연산 최소화</a:t>
            </a:r>
          </a:p>
          <a:p>
            <a:pPr marL="0" indent="0">
              <a:buNone/>
            </a:pPr>
            <a:br>
              <a:rPr lang="en-US" altLang="ko-KR" sz="2000" dirty="0"/>
            </a:br>
            <a:endParaRPr lang="ko-KR" altLang="en-US" sz="200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CC9ABAA6-6902-BF63-9E14-CA35EAAC9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41" y="3211656"/>
            <a:ext cx="7391318" cy="354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660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337034-A053-1DEF-47B9-BD19655C3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FACE(Fast AES-CTR Encryption)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31BB79-5368-F374-740A-76088A7F74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sz="2000" b="1" dirty="0"/>
              <a:t>CTR </a:t>
            </a:r>
            <a:r>
              <a:rPr lang="ko-KR" altLang="en-US" sz="2000" b="1" dirty="0"/>
              <a:t>모드에서 카운터가 </a:t>
            </a:r>
            <a:r>
              <a:rPr lang="en-US" altLang="ko-KR" sz="2000" b="1" dirty="0"/>
              <a:t>1</a:t>
            </a:r>
            <a:r>
              <a:rPr lang="ko-KR" altLang="en-US" sz="2000" b="1" dirty="0"/>
              <a:t>씩 증가하는 특성 활용</a:t>
            </a:r>
            <a:r>
              <a:rPr lang="ko-KR" altLang="en-US" sz="20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각 라운드에서 “변하지 않는 </a:t>
            </a:r>
            <a:r>
              <a:rPr lang="ko-KR" altLang="en-US" sz="2000" dirty="0" err="1"/>
              <a:t>부분”을</a:t>
            </a:r>
            <a:r>
              <a:rPr lang="ko-KR" altLang="en-US" sz="2000" dirty="0"/>
              <a:t> 캐시</a:t>
            </a:r>
            <a:r>
              <a:rPr lang="en-US" altLang="ko-KR" sz="2000" dirty="0"/>
              <a:t>(</a:t>
            </a:r>
            <a:r>
              <a:rPr lang="ko-KR" altLang="en-US" sz="2000" dirty="0"/>
              <a:t>재사용</a:t>
            </a:r>
            <a:r>
              <a:rPr lang="en-US" altLang="ko-KR" sz="2000" dirty="0"/>
              <a:t>)</a:t>
            </a:r>
            <a:r>
              <a:rPr lang="ko-KR" altLang="en-US" sz="2000" dirty="0"/>
              <a:t>함으로써 반복 연산을 줄임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b="1" dirty="0"/>
              <a:t>FACE</a:t>
            </a:r>
            <a:r>
              <a:rPr lang="ko-KR" altLang="en-US" sz="2000" b="1" dirty="0"/>
              <a:t>의 </a:t>
            </a:r>
            <a:r>
              <a:rPr lang="en-US" altLang="ko-KR" sz="2000" b="1" dirty="0"/>
              <a:t>5</a:t>
            </a:r>
            <a:r>
              <a:rPr lang="ko-KR" altLang="en-US" sz="2000" b="1" dirty="0"/>
              <a:t>가지 주요 변형</a:t>
            </a:r>
            <a:r>
              <a:rPr lang="ko-KR" altLang="en-US" sz="2000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57A2D6-921E-A03E-32CB-077B64086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760" y="4874224"/>
            <a:ext cx="5651500" cy="1790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94DADF-4BA1-3225-780A-B2C08AA31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24" y="2311145"/>
            <a:ext cx="10627571" cy="223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64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19321C-D84F-C6C2-617B-A395ECF90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FACE(Fast AES-CTR Encryption)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DF8017-3E84-1402-9CF3-750CBC0A0F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8C1A2F-FD08-76E5-2210-D9C1BBA60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77" y="1476973"/>
            <a:ext cx="10659645" cy="495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66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47C669-671B-1591-6426-1BCEE441B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/>
              <a:t>Integrating </a:t>
            </a:r>
            <a:r>
              <a:rPr kumimoji="1" lang="en-US" altLang="ko-KR" b="1" dirty="0" err="1"/>
              <a:t>Fixslicing</a:t>
            </a:r>
            <a:r>
              <a:rPr kumimoji="1" lang="en-US" altLang="ko-KR" b="1" dirty="0"/>
              <a:t> AES with FACE</a:t>
            </a:r>
            <a:endParaRPr kumimoji="1" lang="ko-KR" altLang="en-US" b="1" dirty="0"/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F5688A62-DF2D-F501-FCEE-0F0CE81162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603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1" dirty="0"/>
              <a:t>적용 포인트</a:t>
            </a:r>
            <a:r>
              <a:rPr lang="en-US" altLang="ko-KR" sz="2400" b="1" dirty="0"/>
              <a:t>1.</a:t>
            </a:r>
            <a:r>
              <a:rPr lang="ko-KR" altLang="en-US" sz="2400" b="1" dirty="0"/>
              <a:t>  </a:t>
            </a:r>
            <a:r>
              <a:rPr lang="en-US" altLang="ko-KR" sz="2400" b="1" dirty="0" err="1"/>
              <a:t>Fixslicing</a:t>
            </a:r>
            <a:r>
              <a:rPr lang="en-US" altLang="ko-KR" sz="2400" b="1" dirty="0"/>
              <a:t> AES</a:t>
            </a:r>
            <a:r>
              <a:rPr lang="ko-KR" altLang="en-US" sz="2400" b="1" dirty="0"/>
              <a:t>의 방식</a:t>
            </a:r>
            <a:br>
              <a:rPr lang="en-US" altLang="ko-KR" sz="2400" b="1" dirty="0"/>
            </a:br>
            <a:endParaRPr lang="en-US" altLang="ko-KR" sz="2400" b="1" dirty="0"/>
          </a:p>
          <a:p>
            <a:pPr>
              <a:buFont typeface="+mj-lt"/>
              <a:buAutoNum type="arabicPeriod"/>
            </a:pPr>
            <a:r>
              <a:rPr lang="en-US" altLang="ko-KR" sz="2000" dirty="0" err="1"/>
              <a:t>Ark_Sub</a:t>
            </a:r>
            <a:r>
              <a:rPr lang="en-US" altLang="ko-KR" sz="2000" dirty="0"/>
              <a:t> (</a:t>
            </a:r>
            <a:r>
              <a:rPr lang="en-US" altLang="ko-KR" sz="2000" dirty="0" err="1"/>
              <a:t>AddRoundKey</a:t>
            </a:r>
            <a:r>
              <a:rPr lang="en-US" altLang="ko-KR" sz="2000" dirty="0"/>
              <a:t> + </a:t>
            </a:r>
            <a:r>
              <a:rPr lang="en-US" altLang="ko-KR" sz="2000" dirty="0" err="1"/>
              <a:t>SubBytes</a:t>
            </a:r>
            <a:r>
              <a:rPr lang="en-US" altLang="ko-KR" sz="2000" dirty="0"/>
              <a:t>) </a:t>
            </a:r>
          </a:p>
          <a:p>
            <a:pPr marL="457200" lvl="1" indent="0">
              <a:buNone/>
            </a:pPr>
            <a:r>
              <a:rPr lang="en-US" altLang="ko-KR" sz="2000" dirty="0"/>
              <a:t>-</a:t>
            </a:r>
            <a:r>
              <a:rPr lang="ko-KR" altLang="en-US" sz="2000" dirty="0"/>
              <a:t> </a:t>
            </a:r>
            <a:r>
              <a:rPr lang="en-US" altLang="ko-KR" sz="2000" dirty="0" err="1"/>
              <a:t>AddRoundKey</a:t>
            </a:r>
            <a:r>
              <a:rPr lang="en-US" altLang="ko-KR" sz="2000" dirty="0"/>
              <a:t> + </a:t>
            </a:r>
            <a:r>
              <a:rPr lang="en-US" altLang="ko-KR" sz="2000" dirty="0" err="1"/>
              <a:t>SubBytes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하나의 루틴으로 합침</a:t>
            </a:r>
          </a:p>
          <a:p>
            <a:pPr>
              <a:buFont typeface="+mj-lt"/>
              <a:buAutoNum type="arabicPeriod"/>
            </a:pPr>
            <a:r>
              <a:rPr lang="en-US" altLang="ko-KR" sz="2000" dirty="0" err="1"/>
              <a:t>MixColumns</a:t>
            </a:r>
            <a:r>
              <a:rPr lang="en-US" altLang="ko-KR" sz="2000" dirty="0"/>
              <a:t>(0~3) </a:t>
            </a:r>
          </a:p>
          <a:p>
            <a:pPr marL="457200" lvl="1" indent="0">
              <a:buNone/>
            </a:pPr>
            <a:r>
              <a:rPr lang="ko-KR" altLang="en-US" sz="2000" dirty="0"/>
              <a:t> </a:t>
            </a:r>
            <a:r>
              <a:rPr lang="en-US" altLang="ko-KR" sz="2000" dirty="0"/>
              <a:t>-</a:t>
            </a:r>
            <a:r>
              <a:rPr lang="ko-KR" altLang="en-US" sz="2000" dirty="0"/>
              <a:t> 라운드마다 다른 </a:t>
            </a:r>
            <a:r>
              <a:rPr lang="en-US" altLang="ko-KR" sz="2000" dirty="0" err="1"/>
              <a:t>MixColumns</a:t>
            </a:r>
            <a:r>
              <a:rPr lang="en-US" altLang="ko-KR" sz="2000" dirty="0"/>
              <a:t> </a:t>
            </a:r>
            <a:r>
              <a:rPr lang="ko-KR" altLang="en-US" sz="2000" dirty="0"/>
              <a:t>변형 사용 → </a:t>
            </a:r>
            <a:r>
              <a:rPr lang="en-US" altLang="ko-KR" sz="2000" dirty="0" err="1"/>
              <a:t>ShiftRows</a:t>
            </a:r>
            <a:r>
              <a:rPr lang="en-US" altLang="ko-KR" sz="2000" dirty="0"/>
              <a:t> </a:t>
            </a:r>
            <a:r>
              <a:rPr lang="ko-KR" altLang="en-US" sz="2000" dirty="0"/>
              <a:t>효과를 따로 구현하지 않음</a:t>
            </a:r>
          </a:p>
          <a:p>
            <a:pPr>
              <a:buFont typeface="+mj-lt"/>
              <a:buAutoNum type="arabicPeriod"/>
            </a:pPr>
            <a:r>
              <a:rPr lang="en-US" altLang="ko-KR" sz="2000" dirty="0"/>
              <a:t>Packing/Unpacking </a:t>
            </a:r>
          </a:p>
          <a:p>
            <a:pPr marL="457200" lvl="1" indent="0">
              <a:buNone/>
            </a:pPr>
            <a:r>
              <a:rPr lang="en-US" altLang="ko-KR" sz="2000" dirty="0"/>
              <a:t>-</a:t>
            </a:r>
            <a:r>
              <a:rPr lang="ko-KR" altLang="en-US" sz="2000" dirty="0"/>
              <a:t> </a:t>
            </a:r>
            <a:r>
              <a:rPr lang="en-US" altLang="ko-KR" sz="2000" dirty="0" err="1"/>
              <a:t>Bitslicing</a:t>
            </a:r>
            <a:r>
              <a:rPr lang="en-US" altLang="ko-KR" sz="2000" dirty="0"/>
              <a:t> </a:t>
            </a:r>
            <a:r>
              <a:rPr lang="ko-KR" altLang="en-US" sz="2000" dirty="0"/>
              <a:t>형태로 </a:t>
            </a:r>
            <a:r>
              <a:rPr lang="en-US" altLang="ko-KR" sz="2000" dirty="0"/>
              <a:t>2</a:t>
            </a:r>
            <a:r>
              <a:rPr lang="ko-KR" altLang="en-US" sz="2000" dirty="0"/>
              <a:t>개 블록 이상을 병렬로 처리</a:t>
            </a:r>
            <a:br>
              <a:rPr lang="en-US" altLang="ko-KR" sz="2000" dirty="0"/>
            </a:br>
            <a:endParaRPr lang="en-US" altLang="ko-KR" sz="20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44077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E202C2-A377-5BA3-6068-02D58FC1E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/>
              <a:t>Integrating </a:t>
            </a:r>
            <a:r>
              <a:rPr kumimoji="1" lang="en-US" altLang="ko-KR" b="1" dirty="0" err="1"/>
              <a:t>Fixslicing</a:t>
            </a:r>
            <a:r>
              <a:rPr kumimoji="1" lang="en-US" altLang="ko-KR" b="1" dirty="0"/>
              <a:t> AES with FACE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ED0CC4-5F9C-57EB-0AB0-4D02B8363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C7327C-FA4B-C2B6-DB2F-5903EE207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722" y="1065010"/>
            <a:ext cx="9931879" cy="569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22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8A654A-3F08-20E7-F174-C85B06F8F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/>
              <a:t>Integrating </a:t>
            </a:r>
            <a:r>
              <a:rPr kumimoji="1" lang="en-US" altLang="ko-KR" b="1" dirty="0" err="1"/>
              <a:t>Fixslicing</a:t>
            </a:r>
            <a:r>
              <a:rPr kumimoji="1" lang="en-US" altLang="ko-KR" b="1" dirty="0"/>
              <a:t> AES with FACE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3C1E16-647E-04F6-7A5D-452C110F2F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1" dirty="0"/>
              <a:t>적용 포인트</a:t>
            </a:r>
            <a:r>
              <a:rPr lang="en-US" altLang="ko-KR" sz="2400" b="1" dirty="0"/>
              <a:t>2.</a:t>
            </a:r>
            <a:endParaRPr kumimoji="1" lang="en-US" altLang="ko-KR" sz="2400" dirty="0"/>
          </a:p>
          <a:p>
            <a:r>
              <a:rPr kumimoji="1" lang="ko-KR" altLang="en-US" sz="2000" b="1" dirty="0"/>
              <a:t>순진한 접근 방식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</a:t>
            </a:r>
            <a:br>
              <a:rPr kumimoji="1" lang="en-US" altLang="ko-KR" sz="2000" dirty="0"/>
            </a:br>
            <a:r>
              <a:rPr kumimoji="1" lang="ko-KR" altLang="en-US" sz="2000" dirty="0"/>
              <a:t>비트 </a:t>
            </a:r>
            <a:r>
              <a:rPr kumimoji="1" lang="ko-KR" altLang="en-US" sz="2000" dirty="0" err="1"/>
              <a:t>슬라이싱</a:t>
            </a:r>
            <a:r>
              <a:rPr kumimoji="1" lang="ko-KR" altLang="en-US" sz="2000" dirty="0"/>
              <a:t> 상태를 기존의 </a:t>
            </a:r>
            <a:r>
              <a:rPr kumimoji="1" lang="en-US" altLang="ko-KR" sz="2000" dirty="0"/>
              <a:t>AES</a:t>
            </a:r>
            <a:r>
              <a:rPr kumimoji="1" lang="ko-KR" altLang="en-US" sz="2000" dirty="0"/>
              <a:t>와 유사한 형식으로 다시 </a:t>
            </a:r>
            <a:r>
              <a:rPr kumimoji="1" lang="ko-KR" altLang="en-US" sz="2000" dirty="0" err="1"/>
              <a:t>언패킹하고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br>
              <a:rPr kumimoji="1" lang="en-US" altLang="ko-KR" sz="2000" dirty="0"/>
            </a:br>
            <a:r>
              <a:rPr kumimoji="1" lang="ko-KR" altLang="en-US" sz="2000" dirty="0" err="1"/>
              <a:t>캐싱을</a:t>
            </a:r>
            <a:r>
              <a:rPr kumimoji="1" lang="ko-KR" altLang="en-US" sz="2000" dirty="0"/>
              <a:t> 적용한 다음 다시 패킹</a:t>
            </a:r>
            <a:br>
              <a:rPr kumimoji="1" lang="en-US" altLang="ko-KR" sz="2000" dirty="0"/>
            </a:br>
            <a:br>
              <a:rPr kumimoji="1" lang="en-US" altLang="ko-KR" sz="2000" dirty="0"/>
            </a:br>
            <a:r>
              <a:rPr kumimoji="1" lang="en-US" altLang="ko-KR" sz="2000" dirty="0">
                <a:sym typeface="Wingdings" pitchFamily="2" charset="2"/>
              </a:rPr>
              <a:t></a:t>
            </a:r>
            <a:r>
              <a:rPr kumimoji="1" lang="ko-KR" altLang="en-US" sz="2000" dirty="0">
                <a:sym typeface="Wingdings" pitchFamily="2" charset="2"/>
              </a:rPr>
              <a:t> </a:t>
            </a:r>
            <a:r>
              <a:rPr kumimoji="1" lang="ko-KR" altLang="en-US" sz="2000" dirty="0"/>
              <a:t>패킹과 </a:t>
            </a:r>
            <a:r>
              <a:rPr kumimoji="1" lang="ko-KR" altLang="en-US" sz="2000" dirty="0" err="1"/>
              <a:t>언패킹은</a:t>
            </a:r>
            <a:r>
              <a:rPr kumimoji="1" lang="ko-KR" altLang="en-US" sz="2000" dirty="0"/>
              <a:t> 사이클 오버헤드를 유발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나머지 암호화 프로세스에 비해 상당</a:t>
            </a:r>
            <a:br>
              <a:rPr kumimoji="1" lang="en-US" altLang="ko-KR" sz="2000" dirty="0"/>
            </a:br>
            <a:br>
              <a:rPr kumimoji="1" lang="en-US" altLang="ko-KR" sz="2000" dirty="0"/>
            </a:br>
            <a:r>
              <a:rPr kumimoji="1" lang="en-US" altLang="ko-KR" sz="2000" dirty="0">
                <a:sym typeface="Wingdings" pitchFamily="2" charset="2"/>
              </a:rPr>
              <a:t></a:t>
            </a:r>
            <a:r>
              <a:rPr kumimoji="1" lang="ko-KR" altLang="en-US" sz="2000" dirty="0">
                <a:sym typeface="Wingdings" pitchFamily="2" charset="2"/>
              </a:rPr>
              <a:t> </a:t>
            </a:r>
            <a:r>
              <a:rPr kumimoji="1" lang="ko-KR" altLang="en-US" sz="2000" dirty="0"/>
              <a:t>따라서 비트 </a:t>
            </a:r>
            <a:r>
              <a:rPr kumimoji="1" lang="ko-KR" altLang="en-US" sz="2000" dirty="0" err="1"/>
              <a:t>슬라이싱</a:t>
            </a:r>
            <a:r>
              <a:rPr kumimoji="1" lang="ko-KR" altLang="en-US" sz="2000" dirty="0"/>
              <a:t> 상태를 보존하면서 </a:t>
            </a:r>
            <a:r>
              <a:rPr kumimoji="1" lang="en-US" altLang="ko-KR" sz="2000" dirty="0"/>
              <a:t>FACE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적용하는 전략이 필수</a:t>
            </a:r>
          </a:p>
        </p:txBody>
      </p:sp>
    </p:spTree>
    <p:extLst>
      <p:ext uri="{BB962C8B-B14F-4D97-AF65-F5344CB8AC3E}">
        <p14:creationId xmlns:p14="http://schemas.microsoft.com/office/powerpoint/2010/main" val="2728952191"/>
      </p:ext>
    </p:extLst>
  </p:cSld>
  <p:clrMapOvr>
    <a:masterClrMapping/>
  </p:clrMapOvr>
</p:sld>
</file>

<file path=ppt/theme/theme1.xml><?xml version="1.0" encoding="utf-8"?>
<a:theme xmlns:a="http://schemas.openxmlformats.org/drawingml/2006/main" name="CryptoCraft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858</Words>
  <Application>Microsoft Macintosh PowerPoint</Application>
  <PresentationFormat>와이드스크린</PresentationFormat>
  <Paragraphs>97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맑은 고딕</vt:lpstr>
      <vt:lpstr>Arial</vt:lpstr>
      <vt:lpstr>Helvetica</vt:lpstr>
      <vt:lpstr>Wingdings</vt:lpstr>
      <vt:lpstr>CryptoCraft 테마</vt:lpstr>
      <vt:lpstr>제목 테마</vt:lpstr>
      <vt:lpstr>Optimizing AES-GCM  on ARM Cortex-M4</vt:lpstr>
      <vt:lpstr>연구 목표</vt:lpstr>
      <vt:lpstr>AES-GCM 개요</vt:lpstr>
      <vt:lpstr> Fixslicing AES</vt:lpstr>
      <vt:lpstr>FACE(Fast AES-CTR Encryption)</vt:lpstr>
      <vt:lpstr>FACE(Fast AES-CTR Encryption)</vt:lpstr>
      <vt:lpstr>Integrating Fixslicing AES with FACE</vt:lpstr>
      <vt:lpstr>Integrating Fixslicing AES with FACE</vt:lpstr>
      <vt:lpstr>Integrating Fixslicing AES with FACE</vt:lpstr>
      <vt:lpstr> rd0</vt:lpstr>
      <vt:lpstr> rd1</vt:lpstr>
      <vt:lpstr> rd1</vt:lpstr>
      <vt:lpstr> rd1+</vt:lpstr>
      <vt:lpstr> rd1+ : Parallel-Processing Method</vt:lpstr>
      <vt:lpstr> rd1+ : 상태 재배치, 라운드키 수정</vt:lpstr>
      <vt:lpstr> rd1+ : Table-Free Approach (FACErd1).</vt:lpstr>
      <vt:lpstr> rd2, rd2+ </vt:lpstr>
      <vt:lpstr>GHASH 최적화</vt:lpstr>
      <vt:lpstr>성능 평가</vt:lpstr>
      <vt:lpstr> GCTR 비교</vt:lpstr>
      <vt:lpstr> GHASH 비교</vt:lpstr>
      <vt:lpstr> 전체 GCM 비교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김현준</cp:lastModifiedBy>
  <cp:revision>66</cp:revision>
  <dcterms:created xsi:type="dcterms:W3CDTF">2019-03-05T04:29:07Z</dcterms:created>
  <dcterms:modified xsi:type="dcterms:W3CDTF">2025-03-17T23:13:27Z</dcterms:modified>
</cp:coreProperties>
</file>